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3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555"/>
    <p:restoredTop sz="94570"/>
  </p:normalViewPr>
  <p:slideViewPr>
    <p:cSldViewPr snapToGrid="0">
      <p:cViewPr varScale="1">
        <p:scale>
          <a:sx n="116" d="100"/>
          <a:sy n="116" d="100"/>
        </p:scale>
        <p:origin x="42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50666DC1-CD27-4874-9484-9D06C59FE4D0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77579F-F417-47C2-AC03-911CCED021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4552" y="447675"/>
            <a:ext cx="8397511" cy="2714625"/>
          </a:xfrm>
        </p:spPr>
        <p:txBody>
          <a:bodyPr anchor="b">
            <a:normAutofit/>
          </a:bodyPr>
          <a:lstStyle>
            <a:lvl1pPr algn="l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43E600-28DA-4780-9E00-2E12F74FF6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4552" y="3602037"/>
            <a:ext cx="8397511" cy="2460625"/>
          </a:xfrm>
        </p:spPr>
        <p:txBody>
          <a:bodyPr>
            <a:normAutofit/>
          </a:bodyPr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E6F1DC-ADFB-42C9-AB34-FCB38C8123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38219-6E45-4D12-B767-46F92D5844D4}" type="datetime1">
              <a:rPr lang="en-US" smtClean="0"/>
              <a:t>1/29/24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799E6D-BBA8-4A15-94DA-DBE8A4FDE6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803C82-8719-4FAC-94BF-2A91335FB5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8192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68A33-CB96-4CB1-9941-753BD0824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43EB269-70DF-4510-A313-336226558E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1EA3CC-B2DC-4E87-826C-B885A7E628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430B8-6059-41E5-A5DC-C07A76F5859A}" type="datetime1">
              <a:rPr lang="en-US" smtClean="0"/>
              <a:t>1/29/24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F37F52-A7C4-4E21-A12A-02546D4775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66031F-5A79-48A7-8EDC-DDD9A9E4B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92819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9188483-96C4-4E9C-AA6A-E70005461AEE}"/>
              </a:ext>
            </a:extLst>
          </p:cNvPr>
          <p:cNvSpPr/>
          <p:nvPr/>
        </p:nvSpPr>
        <p:spPr>
          <a:xfrm>
            <a:off x="9144000" y="0"/>
            <a:ext cx="3048000" cy="685466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0E4FCD54-7F0B-446E-9998-93E7BD7CE74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534222" y="365125"/>
            <a:ext cx="2238678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0766238-BBF1-4672-BC09-746C6967E5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84552" y="365125"/>
            <a:ext cx="8374062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8F32A5-B67B-45C1-B454-12E9FBE0C8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D0CB7-D16E-4358-B7F4-EA4A24554592}" type="datetime1">
              <a:rPr lang="en-US" smtClean="0"/>
              <a:t>1/29/24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E91896-9441-4636-89D5-84E5932A1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28110" y="6356350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937DFE-7F48-4EB0-83BC-A93F342D26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80000"/>
                  </a:schemeClr>
                </a:solidFill>
              </a:defRPr>
            </a:lvl1pPr>
          </a:lstStyle>
          <a:p>
            <a:fld id="{1F646F3F-274D-499B-ABBE-824EB4ABDC3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19340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9CF16-986E-4D90-AA40-CDB46E233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6F14DA-A783-43BC-8F15-95408B89DE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8C48B6-C394-452A-94D9-D4802755D8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296A2-D8F0-4E17-BFD0-A6C902250D59}" type="datetime1">
              <a:rPr lang="en-US" smtClean="0"/>
              <a:t>1/29/24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858A8A-3DD0-41C8-9F48-F4309FA19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06C92-7C02-4D34-B3E5-D549A7A36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6158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266F9FA-E6B8-4CFC-B3F1-0C075546EE33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16F270-B2AA-4935-885F-5924B1F63A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552" y="457200"/>
            <a:ext cx="10862898" cy="272415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22658E-3D87-4D5A-A602-847153CC48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4552" y="3695701"/>
            <a:ext cx="10862898" cy="2393950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AB1D84-A229-45B1-BD42-0DC0CE9F8D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08C9C-1ACB-4C84-A002-C7E0E45B937A}" type="datetime1">
              <a:rPr lang="en-US" smtClean="0"/>
              <a:t>1/29/24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64EEF4-D461-49D7-8F24-8BFE2444B6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44055A-7488-4646-9E88-692036EA2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0955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0F1F74-ED26-4F8B-BF51-3533D8404E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552" y="365760"/>
            <a:ext cx="11264536" cy="168751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01D2D7-7F18-43E0-9B2E-3FCD83CC83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4552" y="2552699"/>
            <a:ext cx="5323703" cy="36242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CBBB66-EB7D-4F8C-9C78-1D1C888464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70162" y="2552699"/>
            <a:ext cx="5323703" cy="36242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A684E6-393D-4587-AA45-E6734FB47A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AF2A5-B297-4977-9E5B-4D3050E23689}" type="datetime1">
              <a:rPr lang="en-US" smtClean="0"/>
              <a:t>1/29/24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1D8EE0-0333-4ABC-AE18-10DD5071CF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452369-A8F0-4709-8372-B420A67DB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7343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291592-4621-4D72-BC2D-F2C439F81B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552" y="365759"/>
            <a:ext cx="10870836" cy="16916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B823F5-0A90-4666-BE88-2BE0D0A616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4552" y="2436473"/>
            <a:ext cx="5332026" cy="823912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EC6A7C-6260-463D-B3FD-71A07ACD06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4552" y="3409051"/>
            <a:ext cx="5332026" cy="27806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F2AF8D-90ED-4512-9423-C91BF73A99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70162" y="2436473"/>
            <a:ext cx="5358285" cy="823912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ED838EA-E20D-4CC3-83C2-AFE0DE9F737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70162" y="3409051"/>
            <a:ext cx="5358285" cy="27806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3603F8A-08E1-4160-9B7E-E0CA4BF8EC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27434-4794-409A-9547-04789BA47588}" type="datetime1">
              <a:rPr lang="en-US" smtClean="0"/>
              <a:t>1/29/24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18291AB-3C5C-4BE1-9E50-02F4893363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A596E64-CD6C-4CF7-8624-FA4AE9760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1853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562B3-06A0-4F2F-96EC-A062DAE2F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8FC0095-49F0-4A83-AE8C-9D13E15C2B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58635-357A-4E3D-B824-A5CEFDB8449C}" type="datetime1">
              <a:rPr lang="en-US" smtClean="0"/>
              <a:t>1/29/24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824898-D4EA-497A-8FC8-43E0D0213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4821F6-2C08-450C-A18C-702D73842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9144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3FFE119-5FCA-4D9C-9C07-1B81A0BF3B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6FF77-2719-4AD0-8740-0B90FF5D1EFB}" type="datetime1">
              <a:rPr lang="en-US" smtClean="0"/>
              <a:t>1/29/24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2C5995-6284-4D7F-AB1C-CA8FE63A78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1E4B0D-9C21-48D0-9438-C47370681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7583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90AF76DA-8F95-47D9-9EB6-B1EC93437387}"/>
              </a:ext>
            </a:extLst>
          </p:cNvPr>
          <p:cNvGrpSpPr/>
          <p:nvPr/>
        </p:nvGrpSpPr>
        <p:grpSpPr>
          <a:xfrm>
            <a:off x="2" y="0"/>
            <a:ext cx="6095998" cy="6858002"/>
            <a:chOff x="1" y="4563942"/>
            <a:chExt cx="12192005" cy="2294060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31355B14-077B-4BA1-962D-6E97D93FFCCC}"/>
                </a:ext>
              </a:extLst>
            </p:cNvPr>
            <p:cNvSpPr/>
            <p:nvPr/>
          </p:nvSpPr>
          <p:spPr>
            <a:xfrm>
              <a:off x="10" y="4563942"/>
              <a:ext cx="12191996" cy="229406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7230B99F-AC6F-4973-A35E-16C87C38711D}"/>
                </a:ext>
              </a:extLst>
            </p:cNvPr>
            <p:cNvSpPr/>
            <p:nvPr/>
          </p:nvSpPr>
          <p:spPr>
            <a:xfrm>
              <a:off x="1" y="4563942"/>
              <a:ext cx="12192000" cy="2294060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58E41614-9483-47F8-A429-FB0D1C5AA89A}"/>
              </a:ext>
            </a:extLst>
          </p:cNvPr>
          <p:cNvSpPr/>
          <p:nvPr/>
        </p:nvSpPr>
        <p:spPr>
          <a:xfrm>
            <a:off x="0" y="0"/>
            <a:ext cx="6095999" cy="22911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B5E91C-3C4F-40A2-BCC6-918D3BEDD2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552" y="457200"/>
            <a:ext cx="5287234" cy="1600200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30F113-1C61-4F74-BD5B-727668BBEA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70162" y="457201"/>
            <a:ext cx="5085226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0EB228-A180-4DF6-9D5B-2CF86B6B9B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84552" y="2514600"/>
            <a:ext cx="5287234" cy="3354388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913719-D65D-4BAE-97B7-FAE8F39982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41C83-1089-48B9-8B65-293D4C236D35}" type="datetime1">
              <a:rPr lang="en-US" smtClean="0"/>
              <a:t>1/29/24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47F5BB-DC3C-45D1-A0D2-05168FECA2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344BA3-19DB-4072-9A2C-08C92361AF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0065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B0A6909D-DC0B-4221-8140-21E981D896AF}"/>
              </a:ext>
            </a:extLst>
          </p:cNvPr>
          <p:cNvGrpSpPr/>
          <p:nvPr/>
        </p:nvGrpSpPr>
        <p:grpSpPr>
          <a:xfrm>
            <a:off x="2" y="0"/>
            <a:ext cx="6095998" cy="6858002"/>
            <a:chOff x="1" y="4563942"/>
            <a:chExt cx="12192005" cy="229406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3D581C2-F39E-4958-A3F3-BB65AB1C5E66}"/>
                </a:ext>
              </a:extLst>
            </p:cNvPr>
            <p:cNvSpPr/>
            <p:nvPr/>
          </p:nvSpPr>
          <p:spPr>
            <a:xfrm>
              <a:off x="10" y="4563942"/>
              <a:ext cx="12191996" cy="229406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FD77040-27EF-4D2C-8D34-32337B0C8544}"/>
                </a:ext>
              </a:extLst>
            </p:cNvPr>
            <p:cNvSpPr/>
            <p:nvPr/>
          </p:nvSpPr>
          <p:spPr>
            <a:xfrm>
              <a:off x="1" y="4563942"/>
              <a:ext cx="12192000" cy="2294060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E1A26D20-69F8-4BBC-98C0-BEB470AB8284}"/>
              </a:ext>
            </a:extLst>
          </p:cNvPr>
          <p:cNvSpPr/>
          <p:nvPr/>
        </p:nvSpPr>
        <p:spPr>
          <a:xfrm>
            <a:off x="0" y="0"/>
            <a:ext cx="6095999" cy="22911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47B6BC-4B2A-4001-9634-47473F827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552" y="457200"/>
            <a:ext cx="5211519" cy="1600200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497D074-2CCB-4AB8-A7A0-7847D3C1EF8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70162" y="457201"/>
            <a:ext cx="5085226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FB94BD-D906-4213-9F31-1BE17A86F9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84552" y="2514600"/>
            <a:ext cx="5211519" cy="3354388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1B8431-70CB-4E9F-8A49-CDFF185542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62FE45-CC1E-47DB-8B82-6CF0636FBDB8}" type="datetime1">
              <a:rPr lang="en-US" smtClean="0"/>
              <a:t>1/29/24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D2F293-170E-410E-88BF-187A63C5E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ED93A2-588D-43B5-B6FA-0B7892E6E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3576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A26A151-13BF-4305-A6DC-9DC7C9877195}"/>
              </a:ext>
            </a:extLst>
          </p:cNvPr>
          <p:cNvSpPr/>
          <p:nvPr/>
        </p:nvSpPr>
        <p:spPr>
          <a:xfrm>
            <a:off x="0" y="0"/>
            <a:ext cx="12192000" cy="22911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DEE6AE3-3BCC-4B3B-AC4E-60F9101444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552" y="365125"/>
            <a:ext cx="10869248" cy="168751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CB514A-E7EA-41A8-ADBA-85CA1DF6D3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4552" y="2576513"/>
            <a:ext cx="10869248" cy="36004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9CB0BD-D6E3-4B3D-BCBB-6FECA5D632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46221" y="635720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FC8E16-3C03-4238-9C6F-B34F3D10F77E}" type="datetime1">
              <a:rPr lang="en-US" smtClean="0"/>
              <a:t>1/29/24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4147F7-B466-4892-BE27-876F947515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270162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4B4FE0-65CC-4435-A6AF-150E52F35B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64983" y="6356350"/>
            <a:ext cx="12807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646F3F-274D-499B-ABBE-824EB4ABDC3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90147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72" r:id="rId6"/>
    <p:sldLayoutId id="2147483667" r:id="rId7"/>
    <p:sldLayoutId id="2147483668" r:id="rId8"/>
    <p:sldLayoutId id="2147483669" r:id="rId9"/>
    <p:sldLayoutId id="2147483671" r:id="rId10"/>
    <p:sldLayoutId id="2147483670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5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" indent="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indent="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3A90EC9-618C-48B5-9BDE-A4A82571F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2EF3F9A-9717-4ACB-A30D-96694842C4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9143999" cy="3429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687A9A-FA9B-612B-EF2A-22DFA8A1CE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4554" y="554893"/>
            <a:ext cx="7065108" cy="2547816"/>
          </a:xfrm>
        </p:spPr>
        <p:txBody>
          <a:bodyPr>
            <a:normAutofit/>
          </a:bodyPr>
          <a:lstStyle/>
          <a:p>
            <a:r>
              <a:rPr lang="en-US" dirty="0"/>
              <a:t>ADS Project one </a:t>
            </a:r>
            <a:br>
              <a:rPr lang="en-US" dirty="0"/>
            </a:br>
            <a:r>
              <a:rPr lang="en-US" dirty="0"/>
              <a:t>– Happy Moment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12B71C-2F91-B56C-B41C-046DCEC3C1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374588" y="554893"/>
            <a:ext cx="2671191" cy="5583514"/>
          </a:xfrm>
        </p:spPr>
        <p:txBody>
          <a:bodyPr anchor="ctr">
            <a:normAutofit/>
          </a:bodyPr>
          <a:lstStyle/>
          <a:p>
            <a:r>
              <a:rPr lang="en-US" sz="1800" dirty="0"/>
              <a:t>Zhengfei Chen</a:t>
            </a:r>
          </a:p>
        </p:txBody>
      </p:sp>
      <p:pic>
        <p:nvPicPr>
          <p:cNvPr id="4" name="Picture 3" descr="Film reel and slate">
            <a:extLst>
              <a:ext uri="{FF2B5EF4-FFF2-40B4-BE49-F238E27FC236}">
                <a16:creationId xmlns:a16="http://schemas.microsoft.com/office/drawing/2014/main" id="{0B47A184-1881-4635-C6F5-47FD960413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6541" b="17279"/>
          <a:stretch/>
        </p:blipFill>
        <p:spPr>
          <a:xfrm>
            <a:off x="20" y="3429000"/>
            <a:ext cx="9143978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409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0666DC1-CD27-4874-9484-9D06C59FE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BE66D35-6371-4809-9433-1EBF879150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2EF3F9A-9717-4ACB-A30D-96694842C4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3047998" cy="457394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C6155-4EC6-0DA3-E687-7ADE5B054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221" y="397275"/>
            <a:ext cx="2628785" cy="376125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/>
              <a:t>3 + </a:t>
            </a:r>
            <a:r>
              <a:rPr lang="en-US" sz="3200" b="1"/>
              <a:t>1</a:t>
            </a:r>
            <a:r>
              <a:rPr lang="en-US" sz="3200"/>
              <a:t> Questions – Visualize the result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EB82B4C-9249-4CFC-A372-7B0FF5E36E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565226"/>
            <a:ext cx="3048003" cy="2292774"/>
            <a:chOff x="6096002" y="-9073"/>
            <a:chExt cx="6095998" cy="6867073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1B9437E-0974-4AB4-8491-D8BDD841DF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2" y="-9073"/>
              <a:ext cx="6095998" cy="686707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DCB975E-33D1-4FB0-AA40-C2250AA661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2" y="-6987"/>
              <a:ext cx="6095998" cy="6864987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5" name="Content Placeholder 4" descr="A graph of blue bars&#10;&#10;Description automatically generated">
            <a:extLst>
              <a:ext uri="{FF2B5EF4-FFF2-40B4-BE49-F238E27FC236}">
                <a16:creationId xmlns:a16="http://schemas.microsoft.com/office/drawing/2014/main" id="{A72B413A-984E-BF4D-0B62-F5BABF6B5C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46516" y="820743"/>
            <a:ext cx="7908176" cy="5140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0207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06B261F-632C-43DC-8DC7-7723B36827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E524C7F-EE50-42C5-9434-7C78CE0444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5998" cy="686133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904965-2CDC-4BBF-7229-0C6E68AC50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552" y="365125"/>
            <a:ext cx="5022630" cy="2430030"/>
          </a:xfrm>
        </p:spPr>
        <p:txBody>
          <a:bodyPr>
            <a:normAutofit/>
          </a:bodyPr>
          <a:lstStyle/>
          <a:p>
            <a:r>
              <a:rPr lang="en-US" sz="6800" b="1" dirty="0">
                <a:solidFill>
                  <a:srgbClr val="FF0000"/>
                </a:solidFill>
              </a:rPr>
              <a:t>3</a:t>
            </a:r>
            <a:r>
              <a:rPr lang="en-US" dirty="0"/>
              <a:t> + 1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22FBFE-161F-9052-A191-106BF510D9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552" y="3054927"/>
            <a:ext cx="5022630" cy="3122036"/>
          </a:xfrm>
        </p:spPr>
        <p:txBody>
          <a:bodyPr>
            <a:norm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3 Questions in each sub-category</a:t>
            </a:r>
          </a:p>
          <a:p>
            <a:r>
              <a:rPr lang="en-US" sz="1800" dirty="0">
                <a:solidFill>
                  <a:schemeClr val="bg1"/>
                </a:solidFill>
              </a:rPr>
              <a:t> - Enjoy the moment:</a:t>
            </a:r>
          </a:p>
          <a:p>
            <a:r>
              <a:rPr lang="en-US" sz="1800" dirty="0">
                <a:solidFill>
                  <a:schemeClr val="bg1"/>
                </a:solidFill>
              </a:rPr>
              <a:t>     When I enjoy the moment, my happiness is from myself or from others?</a:t>
            </a:r>
          </a:p>
          <a:p>
            <a:r>
              <a:rPr lang="en-US" sz="1800" dirty="0">
                <a:solidFill>
                  <a:schemeClr val="bg1"/>
                </a:solidFill>
              </a:rPr>
              <a:t> * Activity – Noun</a:t>
            </a:r>
          </a:p>
        </p:txBody>
      </p:sp>
      <p:pic>
        <p:nvPicPr>
          <p:cNvPr id="5" name="Picture 4" descr="A close up of words&#10;&#10;Description automatically generated">
            <a:extLst>
              <a:ext uri="{FF2B5EF4-FFF2-40B4-BE49-F238E27FC236}">
                <a16:creationId xmlns:a16="http://schemas.microsoft.com/office/drawing/2014/main" id="{1D0D2956-724F-DDC3-7FA1-8B061B4E67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3877" y="1542134"/>
            <a:ext cx="5509101" cy="3773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2992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F06B261F-632C-43DC-8DC7-7723B36827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E524C7F-EE50-42C5-9434-7C78CE0444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83644" cy="686133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904965-2CDC-4BBF-7229-0C6E68AC50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552" y="365125"/>
            <a:ext cx="5022630" cy="2430030"/>
          </a:xfrm>
        </p:spPr>
        <p:txBody>
          <a:bodyPr>
            <a:normAutofit/>
          </a:bodyPr>
          <a:lstStyle/>
          <a:p>
            <a:r>
              <a:rPr lang="en-US" sz="6800" b="1" dirty="0">
                <a:solidFill>
                  <a:srgbClr val="FF0000"/>
                </a:solidFill>
              </a:rPr>
              <a:t>3</a:t>
            </a:r>
            <a:r>
              <a:rPr lang="en-US" dirty="0"/>
              <a:t> + 1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22FBFE-161F-9052-A191-106BF510D9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552" y="3054927"/>
            <a:ext cx="5022630" cy="312203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3 Questions in each sub-category</a:t>
            </a:r>
          </a:p>
          <a:p>
            <a:r>
              <a:rPr lang="en-US" dirty="0">
                <a:solidFill>
                  <a:schemeClr val="bg1"/>
                </a:solidFill>
              </a:rPr>
              <a:t> - Enjoy the moment:</a:t>
            </a:r>
          </a:p>
          <a:p>
            <a:r>
              <a:rPr lang="en-US" dirty="0">
                <a:solidFill>
                  <a:schemeClr val="bg1"/>
                </a:solidFill>
              </a:rPr>
              <a:t>     When I enjoy the moment, my happiness is from myself or from others?</a:t>
            </a:r>
          </a:p>
          <a:p>
            <a:r>
              <a:rPr lang="en-US" dirty="0">
                <a:solidFill>
                  <a:schemeClr val="bg1"/>
                </a:solidFill>
              </a:rPr>
              <a:t> * Only keep Activity – Noun words</a:t>
            </a:r>
          </a:p>
          <a:p>
            <a:r>
              <a:rPr lang="en-US" dirty="0">
                <a:solidFill>
                  <a:schemeClr val="bg1"/>
                </a:solidFill>
              </a:rPr>
              <a:t> * Remove unrelated words</a:t>
            </a:r>
          </a:p>
        </p:txBody>
      </p:sp>
      <p:pic>
        <p:nvPicPr>
          <p:cNvPr id="6" name="Picture 5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83CAE3C1-AD94-C62F-3E67-47C19F5887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9095" y="227339"/>
            <a:ext cx="4858795" cy="1907076"/>
          </a:xfrm>
          <a:prstGeom prst="rect">
            <a:avLst/>
          </a:prstGeom>
        </p:spPr>
      </p:pic>
      <p:pic>
        <p:nvPicPr>
          <p:cNvPr id="5" name="Picture 4" descr="A word cloud of words&#10;&#10;Description automatically generated">
            <a:extLst>
              <a:ext uri="{FF2B5EF4-FFF2-40B4-BE49-F238E27FC236}">
                <a16:creationId xmlns:a16="http://schemas.microsoft.com/office/drawing/2014/main" id="{DA6F74A3-C581-A063-EB57-A7761C9201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3514" y="2361754"/>
            <a:ext cx="5874228" cy="3944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8340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F06B261F-632C-43DC-8DC7-7723B36827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E524C7F-EE50-42C5-9434-7C78CE0444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5998" cy="686133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38996A-D48C-BED2-BE05-3178588F2D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552" y="365125"/>
            <a:ext cx="5022630" cy="2430030"/>
          </a:xfrm>
        </p:spPr>
        <p:txBody>
          <a:bodyPr>
            <a:normAutofit/>
          </a:bodyPr>
          <a:lstStyle/>
          <a:p>
            <a:r>
              <a:rPr lang="en-US" b="1"/>
              <a:t>3</a:t>
            </a:r>
            <a:r>
              <a:rPr lang="en-US" dirty="0"/>
              <a:t> + 1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15E654-F978-66F9-EA9B-9438E255C0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552" y="3054927"/>
            <a:ext cx="5022630" cy="3122036"/>
          </a:xfrm>
        </p:spPr>
        <p:txBody>
          <a:bodyPr>
            <a:norm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3 Questions in each sub-category</a:t>
            </a:r>
          </a:p>
          <a:p>
            <a:r>
              <a:rPr lang="en-US" sz="1800" dirty="0">
                <a:solidFill>
                  <a:schemeClr val="bg1"/>
                </a:solidFill>
              </a:rPr>
              <a:t> - Exercise:</a:t>
            </a:r>
          </a:p>
          <a:p>
            <a:r>
              <a:rPr lang="en-US" sz="1800" dirty="0">
                <a:solidFill>
                  <a:schemeClr val="bg1"/>
                </a:solidFill>
              </a:rPr>
              <a:t>     Which sports makes people happy more frequently?</a:t>
            </a:r>
          </a:p>
          <a:p>
            <a:r>
              <a:rPr lang="en-US" sz="1800" dirty="0">
                <a:solidFill>
                  <a:schemeClr val="bg1"/>
                </a:solidFill>
              </a:rPr>
              <a:t> * Only keep sport – BOTH Noun AND Verb</a:t>
            </a:r>
          </a:p>
          <a:p>
            <a:r>
              <a:rPr lang="en-US" sz="1800" dirty="0">
                <a:solidFill>
                  <a:schemeClr val="bg1"/>
                </a:solidFill>
              </a:rPr>
              <a:t> * Remove unrelated words</a:t>
            </a:r>
          </a:p>
        </p:txBody>
      </p:sp>
      <p:pic>
        <p:nvPicPr>
          <p:cNvPr id="5" name="Picture 4" descr="A close up of words&#10;&#10;Description automatically generated">
            <a:extLst>
              <a:ext uri="{FF2B5EF4-FFF2-40B4-BE49-F238E27FC236}">
                <a16:creationId xmlns:a16="http://schemas.microsoft.com/office/drawing/2014/main" id="{44A754CD-C855-38B2-394B-87527AA4B5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6314" y="1344057"/>
            <a:ext cx="5622498" cy="3795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9673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F06B261F-632C-43DC-8DC7-7723B36827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E524C7F-EE50-42C5-9434-7C78CE0444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5998" cy="686133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9F976E-CF1B-8822-6E9F-B1C1B1A99A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552" y="365125"/>
            <a:ext cx="5022630" cy="2430030"/>
          </a:xfrm>
        </p:spPr>
        <p:txBody>
          <a:bodyPr>
            <a:normAutofit/>
          </a:bodyPr>
          <a:lstStyle/>
          <a:p>
            <a:r>
              <a:rPr lang="en-US" b="1"/>
              <a:t>3</a:t>
            </a:r>
            <a:r>
              <a:rPr lang="en-US" dirty="0"/>
              <a:t> + 1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1558B1-0A78-F9E3-34F2-BC76D7CAFA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552" y="3054927"/>
            <a:ext cx="5022630" cy="3122036"/>
          </a:xfrm>
        </p:spPr>
        <p:txBody>
          <a:bodyPr>
            <a:norm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3 Questions in each sub-category</a:t>
            </a:r>
          </a:p>
          <a:p>
            <a:r>
              <a:rPr lang="en-US" sz="1800" dirty="0">
                <a:solidFill>
                  <a:schemeClr val="bg1"/>
                </a:solidFill>
              </a:rPr>
              <a:t> - Bonding:</a:t>
            </a:r>
          </a:p>
          <a:p>
            <a:r>
              <a:rPr lang="en-US" sz="1800" dirty="0">
                <a:solidFill>
                  <a:schemeClr val="bg1"/>
                </a:solidFill>
              </a:rPr>
              <a:t>     In happy moment with bonding type, who are we bond with and what activities we did make us happy?</a:t>
            </a:r>
          </a:p>
          <a:p>
            <a:r>
              <a:rPr lang="en-US" sz="1800" dirty="0">
                <a:solidFill>
                  <a:schemeClr val="bg1"/>
                </a:solidFill>
              </a:rPr>
              <a:t> * Keep WHO and activities – Noun Word</a:t>
            </a:r>
          </a:p>
          <a:p>
            <a:r>
              <a:rPr lang="en-US" sz="1800" dirty="0">
                <a:solidFill>
                  <a:schemeClr val="bg1"/>
                </a:solidFill>
              </a:rPr>
              <a:t> * Remove unrelated words</a:t>
            </a:r>
          </a:p>
          <a:p>
            <a:endParaRPr lang="en-US" sz="1800" dirty="0">
              <a:solidFill>
                <a:schemeClr val="bg1"/>
              </a:solidFill>
            </a:endParaRPr>
          </a:p>
        </p:txBody>
      </p:sp>
      <p:pic>
        <p:nvPicPr>
          <p:cNvPr id="6" name="Picture 5" descr="A black background with words&#10;&#10;Description automatically generated">
            <a:extLst>
              <a:ext uri="{FF2B5EF4-FFF2-40B4-BE49-F238E27FC236}">
                <a16:creationId xmlns:a16="http://schemas.microsoft.com/office/drawing/2014/main" id="{2E045C90-97CA-4C23-6FC0-A57C1D3B6E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6591" y="1580140"/>
            <a:ext cx="5774816" cy="3854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9713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018AA-2549-B1AB-CE60-5A4C5D785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 + </a:t>
            </a:r>
            <a:r>
              <a:rPr lang="en-US" sz="6800" b="1" dirty="0">
                <a:solidFill>
                  <a:srgbClr val="FF0000"/>
                </a:solidFill>
              </a:rPr>
              <a:t>1</a:t>
            </a:r>
            <a:r>
              <a:rPr lang="en-US" dirty="0"/>
              <a:t>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6CFBB8-C8E0-E96A-EECF-003C9E924D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 Additional Question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en-US" altLang="zh-CN" dirty="0"/>
              <a:t> - Build ML classification model</a:t>
            </a:r>
          </a:p>
          <a:p>
            <a:r>
              <a:rPr lang="en-US" dirty="0"/>
              <a:t>-  Find the high-related words in each category and find corresponding answer for previous 3 Qs using this model</a:t>
            </a:r>
          </a:p>
          <a:p>
            <a:r>
              <a:rPr lang="en-US" dirty="0"/>
              <a:t>-  Predict the category of future sentences using this model</a:t>
            </a:r>
          </a:p>
        </p:txBody>
      </p:sp>
    </p:spTree>
    <p:extLst>
      <p:ext uri="{BB962C8B-B14F-4D97-AF65-F5344CB8AC3E}">
        <p14:creationId xmlns:p14="http://schemas.microsoft.com/office/powerpoint/2010/main" val="11208145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F06B261F-632C-43DC-8DC7-7723B36827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E524C7F-EE50-42C5-9434-7C78CE0444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83644" cy="686133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9BE80B-0813-AEFA-6874-39DD26259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552" y="365125"/>
            <a:ext cx="5022630" cy="2430030"/>
          </a:xfrm>
        </p:spPr>
        <p:txBody>
          <a:bodyPr>
            <a:normAutofit/>
          </a:bodyPr>
          <a:lstStyle/>
          <a:p>
            <a:r>
              <a:rPr lang="en-US" dirty="0"/>
              <a:t>3 + </a:t>
            </a:r>
            <a:r>
              <a:rPr lang="en-US" sz="6800" b="1" dirty="0">
                <a:solidFill>
                  <a:srgbClr val="FF0000"/>
                </a:solidFill>
              </a:rPr>
              <a:t>1</a:t>
            </a:r>
            <a:r>
              <a:rPr lang="en-US" dirty="0"/>
              <a:t>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25B746-324C-FDB0-7798-1C03AAF98B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552" y="3054927"/>
            <a:ext cx="5022630" cy="312203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- Procedure:</a:t>
            </a:r>
          </a:p>
          <a:p>
            <a:pPr marL="457200" indent="-457200"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Read data, get the classification group and number</a:t>
            </a:r>
          </a:p>
          <a:p>
            <a:pPr marL="457200" indent="-457200">
              <a:buAutoNum type="arabicPeriod"/>
            </a:pPr>
            <a:endParaRPr lang="en-US" dirty="0">
              <a:solidFill>
                <a:schemeClr val="bg1"/>
              </a:solidFill>
            </a:endParaRPr>
          </a:p>
          <a:p>
            <a:pPr marL="457200" indent="-457200"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Label Encode the target</a:t>
            </a:r>
          </a:p>
        </p:txBody>
      </p:sp>
      <p:pic>
        <p:nvPicPr>
          <p:cNvPr id="5" name="Picture 4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93933C0D-1F8A-0572-D05B-4513EAB7EE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1946" y="439783"/>
            <a:ext cx="3071752" cy="2724942"/>
          </a:xfrm>
          <a:prstGeom prst="rect">
            <a:avLst/>
          </a:prstGeom>
        </p:spPr>
      </p:pic>
      <p:pic>
        <p:nvPicPr>
          <p:cNvPr id="7" name="Picture 6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48E55529-F3C7-0AA1-1A12-0AEDB44BC5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4974" y="3503659"/>
            <a:ext cx="3665695" cy="2724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115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F06B261F-632C-43DC-8DC7-7723B36827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E524C7F-EE50-42C5-9434-7C78CE0444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83644" cy="686133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030CF3-229D-47B5-EF7E-7025FAFAF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551" y="218661"/>
            <a:ext cx="5022630" cy="2119294"/>
          </a:xfrm>
        </p:spPr>
        <p:txBody>
          <a:bodyPr>
            <a:normAutofit/>
          </a:bodyPr>
          <a:lstStyle/>
          <a:p>
            <a:r>
              <a:rPr lang="en-US" dirty="0"/>
              <a:t>3 + </a:t>
            </a:r>
            <a:r>
              <a:rPr lang="en-US" sz="6800" b="1" dirty="0">
                <a:solidFill>
                  <a:srgbClr val="FF0000"/>
                </a:solidFill>
              </a:rPr>
              <a:t>1</a:t>
            </a:r>
            <a:r>
              <a:rPr lang="en-US" dirty="0"/>
              <a:t>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16873C-F849-5A4F-6787-EFAAC723AD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551" y="2337955"/>
            <a:ext cx="5253639" cy="3936949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- Procedure:</a:t>
            </a:r>
          </a:p>
          <a:p>
            <a:pPr marL="457200" indent="-457200">
              <a:buAutoNum type="arabicPeriod" startAt="3"/>
            </a:pPr>
            <a:r>
              <a:rPr lang="en-US" dirty="0">
                <a:solidFill>
                  <a:schemeClr val="bg1"/>
                </a:solidFill>
              </a:rPr>
              <a:t>Preprocess the feature </a:t>
            </a:r>
          </a:p>
          <a:p>
            <a:r>
              <a:rPr lang="en-US" dirty="0">
                <a:solidFill>
                  <a:schemeClr val="bg1"/>
                </a:solidFill>
              </a:rPr>
              <a:t>       - Remove </a:t>
            </a:r>
            <a:r>
              <a:rPr lang="en-US" dirty="0" err="1">
                <a:solidFill>
                  <a:schemeClr val="bg1"/>
                </a:solidFill>
              </a:rPr>
              <a:t>stopwords</a:t>
            </a:r>
            <a:r>
              <a:rPr lang="en-US" dirty="0">
                <a:solidFill>
                  <a:schemeClr val="bg1"/>
                </a:solidFill>
              </a:rPr>
              <a:t> in each sentence</a:t>
            </a:r>
          </a:p>
          <a:p>
            <a:r>
              <a:rPr lang="en-US" dirty="0">
                <a:solidFill>
                  <a:schemeClr val="bg1"/>
                </a:solidFill>
              </a:rPr>
              <a:t>       - Lemmatization for each sentence (</a:t>
            </a:r>
            <a:r>
              <a:rPr lang="en-US" dirty="0" err="1">
                <a:solidFill>
                  <a:schemeClr val="bg1"/>
                </a:solidFill>
              </a:rPr>
              <a:t>e.g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Caring – Care)</a:t>
            </a:r>
            <a:endParaRPr lang="en-US" dirty="0">
              <a:solidFill>
                <a:schemeClr val="bg1"/>
              </a:solidFill>
            </a:endParaRPr>
          </a:p>
          <a:p>
            <a:pPr marL="457200" indent="-457200">
              <a:buAutoNum type="arabicPeriod" startAt="4"/>
            </a:pPr>
            <a:r>
              <a:rPr lang="en-US" dirty="0">
                <a:solidFill>
                  <a:schemeClr val="bg1"/>
                </a:solidFill>
              </a:rPr>
              <a:t>Label Encode the target</a:t>
            </a:r>
          </a:p>
          <a:p>
            <a:pPr marL="457200" indent="-457200">
              <a:buAutoNum type="arabicPeriod" startAt="4"/>
            </a:pPr>
            <a:r>
              <a:rPr lang="en-US" dirty="0">
                <a:solidFill>
                  <a:schemeClr val="bg1"/>
                </a:solidFill>
              </a:rPr>
              <a:t>Train-test split</a:t>
            </a:r>
          </a:p>
          <a:p>
            <a:pPr marL="457200" indent="-457200">
              <a:buAutoNum type="arabicPeriod" startAt="4"/>
            </a:pPr>
            <a:r>
              <a:rPr lang="en-US" dirty="0">
                <a:solidFill>
                  <a:schemeClr val="bg1"/>
                </a:solidFill>
              </a:rPr>
              <a:t>TF-IDF to process the feature</a:t>
            </a:r>
          </a:p>
        </p:txBody>
      </p:sp>
      <p:pic>
        <p:nvPicPr>
          <p:cNvPr id="7" name="Picture 6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75531785-433B-B681-E6E7-0B1E5C19D3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5947" y="1921841"/>
            <a:ext cx="3858990" cy="3014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9606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8DDAA74B-8E81-4F15-BC0F-4050965FF5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D884C44-7CDD-43B5-8F1F-3CF2E43558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425666"/>
            <a:ext cx="6095998" cy="3432333"/>
            <a:chOff x="6096002" y="-9073"/>
            <a:chExt cx="6095998" cy="6867073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9DB72BB-BF3A-4B26-B030-A159AEA07E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2" y="-9073"/>
              <a:ext cx="6095998" cy="686707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1AAA056-876F-4672-8553-C5D8D7A6BB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2" y="-6987"/>
              <a:ext cx="6095998" cy="6864987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374CD4C6-F07B-411C-876A-727559731F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"/>
            <a:ext cx="6095999" cy="3429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707D55-6BD9-A05D-CA4D-167FBD196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552" y="365125"/>
            <a:ext cx="5022630" cy="2430030"/>
          </a:xfrm>
        </p:spPr>
        <p:txBody>
          <a:bodyPr>
            <a:normAutofit/>
          </a:bodyPr>
          <a:lstStyle/>
          <a:p>
            <a:r>
              <a:rPr lang="en-US" dirty="0"/>
              <a:t>3 + </a:t>
            </a:r>
            <a:r>
              <a:rPr lang="en-US" sz="6800" b="1" dirty="0">
                <a:solidFill>
                  <a:srgbClr val="FF0000"/>
                </a:solidFill>
              </a:rPr>
              <a:t>1</a:t>
            </a:r>
            <a:r>
              <a:rPr lang="en-US" dirty="0"/>
              <a:t> Questions</a:t>
            </a:r>
          </a:p>
        </p:txBody>
      </p:sp>
      <p:pic>
        <p:nvPicPr>
          <p:cNvPr id="7" name="Picture 6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C1AE6F4D-58CE-DCC4-DB3F-E6DE70AA60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5955" y="4741442"/>
            <a:ext cx="3369771" cy="1974235"/>
          </a:xfrm>
          <a:prstGeom prst="rect">
            <a:avLst/>
          </a:prstGeom>
        </p:spPr>
      </p:pic>
      <p:pic>
        <p:nvPicPr>
          <p:cNvPr id="9" name="Picture 8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1C49802E-DE0A-D551-E47B-3215EC1560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8" y="2536492"/>
            <a:ext cx="3103188" cy="213344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FAB399-7918-678C-9E9E-DE3670D5AB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3601" y="3870613"/>
            <a:ext cx="5579165" cy="2845064"/>
          </a:xfrm>
        </p:spPr>
        <p:txBody>
          <a:bodyPr>
            <a:normAutofit/>
          </a:bodyPr>
          <a:lstStyle/>
          <a:p>
            <a:r>
              <a:rPr lang="en-US" dirty="0"/>
              <a:t>7.  Use SMOTE to solve the imbalanced            problem for training group</a:t>
            </a:r>
          </a:p>
          <a:p>
            <a:r>
              <a:rPr lang="en-US" dirty="0"/>
              <a:t>8.   Fit the baseline model (logistics) and comparison models (</a:t>
            </a:r>
            <a:r>
              <a:rPr lang="en-US" dirty="0" err="1"/>
              <a:t>XGBoost</a:t>
            </a:r>
            <a:r>
              <a:rPr lang="en-US" dirty="0"/>
              <a:t> and Random Forest) then compare them</a:t>
            </a:r>
          </a:p>
          <a:p>
            <a:r>
              <a:rPr lang="en-US" dirty="0"/>
              <a:t>9.   </a:t>
            </a:r>
            <a:r>
              <a:rPr lang="en-US" dirty="0" err="1"/>
              <a:t>GridSearch</a:t>
            </a:r>
            <a:r>
              <a:rPr lang="en-US" dirty="0"/>
              <a:t> the best Parameter (optional)</a:t>
            </a:r>
          </a:p>
        </p:txBody>
      </p:sp>
      <p:pic>
        <p:nvPicPr>
          <p:cNvPr id="5" name="Picture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7889B2B2-9B23-BF7C-4DD1-BADA86B176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89469" y="142323"/>
            <a:ext cx="3369771" cy="229144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6256FA8-5DEB-7117-4F34-001C1BDE70C5}"/>
              </a:ext>
            </a:extLst>
          </p:cNvPr>
          <p:cNvSpPr txBox="1"/>
          <p:nvPr/>
        </p:nvSpPr>
        <p:spPr>
          <a:xfrm>
            <a:off x="7248939" y="1073426"/>
            <a:ext cx="991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Logistic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5D3A5E0-1795-147E-1C1E-19E285044160}"/>
              </a:ext>
            </a:extLst>
          </p:cNvPr>
          <p:cNvSpPr txBox="1"/>
          <p:nvPr/>
        </p:nvSpPr>
        <p:spPr>
          <a:xfrm>
            <a:off x="10389704" y="3339548"/>
            <a:ext cx="452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RF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5BEC145-CE40-DCDA-3D78-187F2BDE5AF9}"/>
              </a:ext>
            </a:extLst>
          </p:cNvPr>
          <p:cNvSpPr txBox="1"/>
          <p:nvPr/>
        </p:nvSpPr>
        <p:spPr>
          <a:xfrm>
            <a:off x="7023652" y="5433391"/>
            <a:ext cx="1115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XGBoost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1686669"/>
      </p:ext>
    </p:extLst>
  </p:cSld>
  <p:clrMapOvr>
    <a:masterClrMapping/>
  </p:clrMapOvr>
</p:sld>
</file>

<file path=ppt/theme/theme1.xml><?xml version="1.0" encoding="utf-8"?>
<a:theme xmlns:a="http://schemas.openxmlformats.org/drawingml/2006/main" name="MatrixVTI">
  <a:themeElements>
    <a:clrScheme name="Office">
      <a:dk1>
        <a:srgbClr val="000000"/>
      </a:dk1>
      <a:lt1>
        <a:srgbClr val="FFFFFF"/>
      </a:lt1>
      <a:dk2>
        <a:srgbClr val="1D242E"/>
      </a:dk2>
      <a:lt2>
        <a:srgbClr val="F2F1F1"/>
      </a:lt2>
      <a:accent1>
        <a:srgbClr val="4472C4"/>
      </a:accent1>
      <a:accent2>
        <a:srgbClr val="ED7D31"/>
      </a:accent2>
      <a:accent3>
        <a:srgbClr val="A3A3A3"/>
      </a:accent3>
      <a:accent4>
        <a:srgbClr val="CF9B00"/>
      </a:accent4>
      <a:accent5>
        <a:srgbClr val="5B9BD5"/>
      </a:accent5>
      <a:accent6>
        <a:srgbClr val="70AD47"/>
      </a:accent6>
      <a:hlink>
        <a:srgbClr val="D26012"/>
      </a:hlink>
      <a:folHlink>
        <a:srgbClr val="9A5879"/>
      </a:folHlink>
    </a:clrScheme>
    <a:fontScheme name="Custom 4">
      <a:majorFont>
        <a:latin typeface="Bahnschrif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trixVTI" id="{A2576CCC-A559-4FD4-A542-772649F65A84}" vid="{5CBC41A9-80A0-44C6-90CD-6D863034352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289</TotalTime>
  <Words>336</Words>
  <Application>Microsoft Macintosh PowerPoint</Application>
  <PresentationFormat>Widescreen</PresentationFormat>
  <Paragraphs>51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Avenir Next LT Pro</vt:lpstr>
      <vt:lpstr>Bahnschrift</vt:lpstr>
      <vt:lpstr>MatrixVTI</vt:lpstr>
      <vt:lpstr>ADS Project one  – Happy Moment</vt:lpstr>
      <vt:lpstr>3 + 1 Questions</vt:lpstr>
      <vt:lpstr>3 + 1 Questions</vt:lpstr>
      <vt:lpstr>3 + 1 Questions</vt:lpstr>
      <vt:lpstr>3 + 1 Questions</vt:lpstr>
      <vt:lpstr>3 + 1 Questions</vt:lpstr>
      <vt:lpstr>3 + 1 Questions</vt:lpstr>
      <vt:lpstr>3 + 1 Questions</vt:lpstr>
      <vt:lpstr>3 + 1 Questions</vt:lpstr>
      <vt:lpstr>3 + 1 Questions – Visualize the result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ADS Project one  – Happy Moment</dc:title>
  <dc:creator>Chen, Zhengfei</dc:creator>
  <cp:lastModifiedBy>Chen, Zhengfei</cp:lastModifiedBy>
  <cp:revision>2</cp:revision>
  <dcterms:created xsi:type="dcterms:W3CDTF">2024-01-29T19:39:56Z</dcterms:created>
  <dcterms:modified xsi:type="dcterms:W3CDTF">2024-01-30T01:57:28Z</dcterms:modified>
</cp:coreProperties>
</file>